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90320" y="4863240"/>
            <a:ext cx="56185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2"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490320" y="4863240"/>
            <a:ext cx="56185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1"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9"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2"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90320" y="4863240"/>
            <a:ext cx="56185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90320" y="526320"/>
            <a:ext cx="5618520" cy="4090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a3990"/>
        </a:solidFill>
      </p:bgPr>
    </p:bg>
    <p:spTree>
      <p:nvGrpSpPr>
        <p:cNvPr id="1" name=""/>
        <p:cNvGrpSpPr/>
        <p:nvPr/>
      </p:nvGrpSpPr>
      <p:grpSpPr>
        <a:xfrm>
          <a:off x="0" y="0"/>
          <a:ext cx="0" cy="0"/>
          <a:chOff x="0" y="0"/>
          <a:chExt cx="0" cy="0"/>
        </a:xfrm>
      </p:grpSpPr>
      <p:grpSp>
        <p:nvGrpSpPr>
          <p:cNvPr id="0" name="Group 1"/>
          <p:cNvGrpSpPr/>
          <p:nvPr/>
        </p:nvGrpSpPr>
        <p:grpSpPr>
          <a:xfrm>
            <a:off x="6098760" y="0"/>
            <a:ext cx="3045240" cy="2030400"/>
            <a:chOff x="6098760" y="0"/>
            <a:chExt cx="3045240" cy="2030400"/>
          </a:xfrm>
        </p:grpSpPr>
        <p:sp>
          <p:nvSpPr>
            <p:cNvPr id="1" name="CustomShape 2"/>
            <p:cNvSpPr/>
            <p:nvPr/>
          </p:nvSpPr>
          <p:spPr>
            <a:xfrm>
              <a:off x="8128800" y="0"/>
              <a:ext cx="1014840" cy="1014840"/>
            </a:xfrm>
            <a:prstGeom prst="rect">
              <a:avLst/>
            </a:prstGeom>
            <a:solidFill>
              <a:schemeClr val="accent1"/>
            </a:solidFill>
            <a:ln w="0">
              <a:noFill/>
            </a:ln>
          </p:spPr>
          <p:style>
            <a:lnRef idx="0"/>
            <a:fillRef idx="0"/>
            <a:effectRef idx="0"/>
            <a:fontRef idx="minor"/>
          </p:style>
        </p:sp>
        <p:sp>
          <p:nvSpPr>
            <p:cNvPr id="2" name="CustomShape 3"/>
            <p:cNvSpPr/>
            <p:nvPr/>
          </p:nvSpPr>
          <p:spPr>
            <a:xfrm flipH="1">
              <a:off x="7112880" y="0"/>
              <a:ext cx="1014840" cy="1014840"/>
            </a:xfrm>
            <a:prstGeom prst="rtTriangle">
              <a:avLst/>
            </a:prstGeom>
            <a:solidFill>
              <a:schemeClr val="accent2"/>
            </a:solidFill>
            <a:ln w="0">
              <a:noFill/>
            </a:ln>
          </p:spPr>
          <p:style>
            <a:lnRef idx="0"/>
            <a:fillRef idx="0"/>
            <a:effectRef idx="0"/>
            <a:fontRef idx="minor"/>
          </p:style>
        </p:sp>
        <p:sp>
          <p:nvSpPr>
            <p:cNvPr id="3" name="CustomShape 4"/>
            <p:cNvSpPr/>
            <p:nvPr/>
          </p:nvSpPr>
          <p:spPr>
            <a:xfrm flipH="1" rot="10800000">
              <a:off x="7113240" y="360"/>
              <a:ext cx="1014840" cy="1014840"/>
            </a:xfrm>
            <a:prstGeom prst="rtTriangle">
              <a:avLst/>
            </a:prstGeom>
            <a:solidFill>
              <a:schemeClr val="accent6"/>
            </a:solidFill>
            <a:ln w="0">
              <a:noFill/>
            </a:ln>
          </p:spPr>
          <p:style>
            <a:lnRef idx="0"/>
            <a:fillRef idx="0"/>
            <a:effectRef idx="0"/>
            <a:fontRef idx="minor"/>
          </p:style>
        </p:sp>
        <p:sp>
          <p:nvSpPr>
            <p:cNvPr id="4" name="CustomShape 5"/>
            <p:cNvSpPr/>
            <p:nvPr/>
          </p:nvSpPr>
          <p:spPr>
            <a:xfrm rot="10800000">
              <a:off x="6098760" y="0"/>
              <a:ext cx="1014840" cy="1014840"/>
            </a:xfrm>
            <a:prstGeom prst="rtTriangle">
              <a:avLst/>
            </a:prstGeom>
            <a:solidFill>
              <a:schemeClr val="accent1"/>
            </a:solidFill>
            <a:ln w="0">
              <a:noFill/>
            </a:ln>
          </p:spPr>
          <p:style>
            <a:lnRef idx="0"/>
            <a:fillRef idx="0"/>
            <a:effectRef idx="0"/>
            <a:fontRef idx="minor"/>
          </p:style>
        </p:sp>
        <p:sp>
          <p:nvSpPr>
            <p:cNvPr id="5" name="CustomShape 6"/>
            <p:cNvSpPr/>
            <p:nvPr/>
          </p:nvSpPr>
          <p:spPr>
            <a:xfrm rot="10800000">
              <a:off x="8129160" y="1015200"/>
              <a:ext cx="1014840" cy="1014840"/>
            </a:xfrm>
            <a:prstGeom prst="rtTriangle">
              <a:avLst/>
            </a:prstGeom>
            <a:solidFill>
              <a:schemeClr val="accent6"/>
            </a:solidFill>
            <a:ln w="0">
              <a:noFill/>
            </a:ln>
          </p:spPr>
          <p:style>
            <a:lnRef idx="0"/>
            <a:fillRef idx="0"/>
            <a:effectRef idx="0"/>
            <a:fontRef idx="minor"/>
          </p:style>
        </p:sp>
      </p:grpSp>
      <p:sp>
        <p:nvSpPr>
          <p:cNvPr id="6" name="PlaceHolder 7"/>
          <p:cNvSpPr>
            <a:spLocks noGrp="1"/>
          </p:cNvSpPr>
          <p:nvPr>
            <p:ph type="title"/>
          </p:nvPr>
        </p:nvSpPr>
        <p:spPr>
          <a:xfrm>
            <a:off x="597960" y="1775160"/>
            <a:ext cx="8221680" cy="838440"/>
          </a:xfrm>
          <a:prstGeom prst="rect">
            <a:avLst/>
          </a:prstGeom>
        </p:spPr>
        <p:txBody>
          <a:bodyPr tIns="91440" bIns="91440" anchor="b">
            <a:noAutofit/>
          </a:bodyPr>
          <a:p>
            <a:pPr algn="ctr"/>
            <a:r>
              <a:rPr b="0" lang="en-IN" sz="4200" spc="-1" strike="noStrike">
                <a:solidFill>
                  <a:srgbClr val="000000"/>
                </a:solidFill>
                <a:latin typeface="Arial"/>
              </a:rPr>
              <a:t>Click to edit the title text format</a:t>
            </a:r>
            <a:endParaRPr b="0" lang="en-IN" sz="4200" spc="-1" strike="noStrike">
              <a:solidFill>
                <a:srgbClr val="000000"/>
              </a:solidFill>
              <a:latin typeface="Arial"/>
            </a:endParaRPr>
          </a:p>
        </p:txBody>
      </p:sp>
      <p:sp>
        <p:nvSpPr>
          <p:cNvPr id="7" name="PlaceHolder 8"/>
          <p:cNvSpPr>
            <a:spLocks noGrp="1"/>
          </p:cNvSpPr>
          <p:nvPr>
            <p:ph type="sldNum"/>
          </p:nvPr>
        </p:nvSpPr>
        <p:spPr>
          <a:xfrm>
            <a:off x="8460360" y="4651200"/>
            <a:ext cx="548280" cy="393120"/>
          </a:xfrm>
          <a:prstGeom prst="rect">
            <a:avLst/>
          </a:prstGeom>
        </p:spPr>
        <p:txBody>
          <a:bodyPr tIns="91440" bIns="91440" anchor="ctr">
            <a:noAutofit/>
          </a:bodyPr>
          <a:p>
            <a:pPr algn="r">
              <a:lnSpc>
                <a:spcPct val="100000"/>
              </a:lnSpc>
              <a:tabLst>
                <a:tab algn="l" pos="0"/>
              </a:tabLst>
            </a:pPr>
            <a:fld id="{DEE7AF37-6597-43CF-98EF-35E4AFA1BF91}" type="slidenum">
              <a:rPr b="0" lang="en" sz="1000" spc="-1" strike="noStrike">
                <a:solidFill>
                  <a:srgbClr val="ffffff"/>
                </a:solidFill>
                <a:latin typeface="Roboto"/>
                <a:ea typeface="Roboto"/>
              </a:rPr>
              <a:t>13</a:t>
            </a:fld>
            <a:endParaRPr b="0" lang="en-IN" sz="1000" spc="-1" strike="noStrike">
              <a:latin typeface="Times New Roman"/>
            </a:endParaRPr>
          </a:p>
        </p:txBody>
      </p:sp>
      <p:sp>
        <p:nvSpPr>
          <p:cNvPr id="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23369"/>
        </a:solidFill>
      </p:bgPr>
    </p:bg>
    <p:spTree>
      <p:nvGrpSpPr>
        <p:cNvPr id="1" name=""/>
        <p:cNvGrpSpPr/>
        <p:nvPr/>
      </p:nvGrpSpPr>
      <p:grpSpPr>
        <a:xfrm>
          <a:off x="0" y="0"/>
          <a:ext cx="0" cy="0"/>
          <a:chOff x="0" y="0"/>
          <a:chExt cx="0" cy="0"/>
        </a:xfrm>
      </p:grpSpPr>
      <p:grpSp>
        <p:nvGrpSpPr>
          <p:cNvPr id="45" name="Group 1"/>
          <p:cNvGrpSpPr/>
          <p:nvPr/>
        </p:nvGrpSpPr>
        <p:grpSpPr>
          <a:xfrm>
            <a:off x="6098760" y="0"/>
            <a:ext cx="3045240" cy="2030400"/>
            <a:chOff x="6098760" y="0"/>
            <a:chExt cx="3045240" cy="2030400"/>
          </a:xfrm>
        </p:grpSpPr>
        <p:sp>
          <p:nvSpPr>
            <p:cNvPr id="46" name="CustomShape 2"/>
            <p:cNvSpPr/>
            <p:nvPr/>
          </p:nvSpPr>
          <p:spPr>
            <a:xfrm>
              <a:off x="8128800" y="0"/>
              <a:ext cx="1014840" cy="1014840"/>
            </a:xfrm>
            <a:prstGeom prst="rect">
              <a:avLst/>
            </a:prstGeom>
            <a:solidFill>
              <a:schemeClr val="accent3"/>
            </a:solidFill>
            <a:ln w="0">
              <a:noFill/>
            </a:ln>
          </p:spPr>
          <p:style>
            <a:lnRef idx="0"/>
            <a:fillRef idx="0"/>
            <a:effectRef idx="0"/>
            <a:fontRef idx="minor"/>
          </p:style>
        </p:sp>
        <p:sp>
          <p:nvSpPr>
            <p:cNvPr id="47" name="CustomShape 3"/>
            <p:cNvSpPr/>
            <p:nvPr/>
          </p:nvSpPr>
          <p:spPr>
            <a:xfrm flipH="1">
              <a:off x="7112880" y="0"/>
              <a:ext cx="1014840" cy="1014840"/>
            </a:xfrm>
            <a:prstGeom prst="rtTriangle">
              <a:avLst/>
            </a:prstGeom>
            <a:solidFill>
              <a:schemeClr val="accent5"/>
            </a:solidFill>
            <a:ln w="0">
              <a:noFill/>
            </a:ln>
          </p:spPr>
          <p:style>
            <a:lnRef idx="0"/>
            <a:fillRef idx="0"/>
            <a:effectRef idx="0"/>
            <a:fontRef idx="minor"/>
          </p:style>
        </p:sp>
        <p:sp>
          <p:nvSpPr>
            <p:cNvPr id="48" name="CustomShape 4"/>
            <p:cNvSpPr/>
            <p:nvPr/>
          </p:nvSpPr>
          <p:spPr>
            <a:xfrm flipH="1" rot="10800000">
              <a:off x="7113240" y="360"/>
              <a:ext cx="1014840" cy="1014840"/>
            </a:xfrm>
            <a:prstGeom prst="rtTriangle">
              <a:avLst/>
            </a:prstGeom>
            <a:solidFill>
              <a:schemeClr val="accent3"/>
            </a:solidFill>
            <a:ln w="0">
              <a:noFill/>
            </a:ln>
          </p:spPr>
          <p:style>
            <a:lnRef idx="0"/>
            <a:fillRef idx="0"/>
            <a:effectRef idx="0"/>
            <a:fontRef idx="minor"/>
          </p:style>
        </p:sp>
        <p:sp>
          <p:nvSpPr>
            <p:cNvPr id="49" name="CustomShape 5"/>
            <p:cNvSpPr/>
            <p:nvPr/>
          </p:nvSpPr>
          <p:spPr>
            <a:xfrm rot="10800000">
              <a:off x="6098760" y="0"/>
              <a:ext cx="1014840" cy="1014840"/>
            </a:xfrm>
            <a:prstGeom prst="rtTriangle">
              <a:avLst/>
            </a:prstGeom>
            <a:solidFill>
              <a:schemeClr val="accent5"/>
            </a:solidFill>
            <a:ln w="0">
              <a:noFill/>
            </a:ln>
          </p:spPr>
          <p:style>
            <a:lnRef idx="0"/>
            <a:fillRef idx="0"/>
            <a:effectRef idx="0"/>
            <a:fontRef idx="minor"/>
          </p:style>
        </p:sp>
        <p:sp>
          <p:nvSpPr>
            <p:cNvPr id="50" name="CustomShape 6"/>
            <p:cNvSpPr/>
            <p:nvPr/>
          </p:nvSpPr>
          <p:spPr>
            <a:xfrm rot="10800000">
              <a:off x="8129160" y="1015200"/>
              <a:ext cx="1014840" cy="1014840"/>
            </a:xfrm>
            <a:prstGeom prst="rtTriangle">
              <a:avLst/>
            </a:prstGeom>
            <a:solidFill>
              <a:schemeClr val="accent5"/>
            </a:solidFill>
            <a:ln w="0">
              <a:noFill/>
            </a:ln>
          </p:spPr>
          <p:style>
            <a:lnRef idx="0"/>
            <a:fillRef idx="0"/>
            <a:effectRef idx="0"/>
            <a:fontRef idx="minor"/>
          </p:style>
        </p:sp>
      </p:grpSp>
      <p:sp>
        <p:nvSpPr>
          <p:cNvPr id="51" name="PlaceHolder 7"/>
          <p:cNvSpPr>
            <a:spLocks noGrp="1"/>
          </p:cNvSpPr>
          <p:nvPr>
            <p:ph type="title"/>
          </p:nvPr>
        </p:nvSpPr>
        <p:spPr>
          <a:xfrm>
            <a:off x="490320" y="526320"/>
            <a:ext cx="5618520" cy="4090320"/>
          </a:xfrm>
          <a:prstGeom prst="rect">
            <a:avLst/>
          </a:prstGeom>
        </p:spPr>
        <p:txBody>
          <a:bodyPr tIns="91440" bIns="91440" anchor="ctr">
            <a:noAutofit/>
          </a:bodyPr>
          <a:p>
            <a:pPr algn="ct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52" name="PlaceHolder 8"/>
          <p:cNvSpPr>
            <a:spLocks noGrp="1"/>
          </p:cNvSpPr>
          <p:nvPr>
            <p:ph type="sldNum"/>
          </p:nvPr>
        </p:nvSpPr>
        <p:spPr>
          <a:xfrm>
            <a:off x="8460360" y="4651200"/>
            <a:ext cx="548280" cy="393120"/>
          </a:xfrm>
          <a:prstGeom prst="rect">
            <a:avLst/>
          </a:prstGeom>
        </p:spPr>
        <p:txBody>
          <a:bodyPr tIns="91440" bIns="91440" anchor="ctr">
            <a:noAutofit/>
          </a:bodyPr>
          <a:p>
            <a:pPr algn="r">
              <a:lnSpc>
                <a:spcPct val="100000"/>
              </a:lnSpc>
              <a:tabLst>
                <a:tab algn="l" pos="0"/>
              </a:tabLst>
            </a:pPr>
            <a:fld id="{BBCD6D91-33EB-45C0-8EE7-4858B96272A7}" type="slidenum">
              <a:rPr b="0" lang="en" sz="1000" spc="-1" strike="noStrike">
                <a:solidFill>
                  <a:srgbClr val="ffffff"/>
                </a:solidFill>
                <a:latin typeface="Roboto"/>
                <a:ea typeface="Roboto"/>
              </a:rPr>
              <a:t>&lt;number&gt;</a:t>
            </a:fld>
            <a:endParaRPr b="0" lang="en-IN" sz="1000" spc="-1" strike="noStrike">
              <a:latin typeface="Times New Roman"/>
            </a:endParaRPr>
          </a:p>
        </p:txBody>
      </p:sp>
      <p:sp>
        <p:nvSpPr>
          <p:cNvPr id="53"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0" name="Group 1"/>
          <p:cNvGrpSpPr/>
          <p:nvPr/>
        </p:nvGrpSpPr>
        <p:grpSpPr>
          <a:xfrm>
            <a:off x="0" y="3903840"/>
            <a:ext cx="9144000" cy="1239480"/>
            <a:chOff x="0" y="3903840"/>
            <a:chExt cx="9144000" cy="1239480"/>
          </a:xfrm>
        </p:grpSpPr>
        <p:sp>
          <p:nvSpPr>
            <p:cNvPr id="91" name="CustomShape 2"/>
            <p:cNvSpPr/>
            <p:nvPr/>
          </p:nvSpPr>
          <p:spPr>
            <a:xfrm>
              <a:off x="8154720" y="3903840"/>
              <a:ext cx="988920" cy="987480"/>
            </a:xfrm>
            <a:prstGeom prst="rtTriangle">
              <a:avLst/>
            </a:prstGeom>
            <a:solidFill>
              <a:schemeClr val="accent5"/>
            </a:solidFill>
            <a:ln w="0">
              <a:noFill/>
            </a:ln>
          </p:spPr>
          <p:style>
            <a:lnRef idx="0"/>
            <a:fillRef idx="0"/>
            <a:effectRef idx="0"/>
            <a:fontRef idx="minor"/>
          </p:style>
        </p:sp>
        <p:sp>
          <p:nvSpPr>
            <p:cNvPr id="92" name="CustomShape 3"/>
            <p:cNvSpPr/>
            <p:nvPr/>
          </p:nvSpPr>
          <p:spPr>
            <a:xfrm flipH="1">
              <a:off x="6180480" y="3903840"/>
              <a:ext cx="988920" cy="987480"/>
            </a:xfrm>
            <a:prstGeom prst="rtTriangle">
              <a:avLst/>
            </a:prstGeom>
            <a:solidFill>
              <a:schemeClr val="accent5"/>
            </a:solidFill>
            <a:ln w="0">
              <a:noFill/>
            </a:ln>
          </p:spPr>
          <p:style>
            <a:lnRef idx="0"/>
            <a:fillRef idx="0"/>
            <a:effectRef idx="0"/>
            <a:fontRef idx="minor"/>
          </p:style>
        </p:sp>
        <p:sp>
          <p:nvSpPr>
            <p:cNvPr id="93" name="CustomShape 4"/>
            <p:cNvSpPr/>
            <p:nvPr/>
          </p:nvSpPr>
          <p:spPr>
            <a:xfrm>
              <a:off x="7170120" y="3903840"/>
              <a:ext cx="988920" cy="987480"/>
            </a:xfrm>
            <a:prstGeom prst="rect">
              <a:avLst/>
            </a:prstGeom>
            <a:solidFill>
              <a:schemeClr val="accent4"/>
            </a:solidFill>
            <a:ln w="0">
              <a:noFill/>
            </a:ln>
          </p:spPr>
          <p:style>
            <a:lnRef idx="0"/>
            <a:fillRef idx="0"/>
            <a:effectRef idx="0"/>
            <a:fontRef idx="minor"/>
          </p:style>
        </p:sp>
        <p:sp>
          <p:nvSpPr>
            <p:cNvPr id="94" name="CustomShape 5"/>
            <p:cNvSpPr/>
            <p:nvPr/>
          </p:nvSpPr>
          <p:spPr>
            <a:xfrm rot="10800000">
              <a:off x="8155080" y="3904200"/>
              <a:ext cx="988920" cy="987480"/>
            </a:xfrm>
            <a:prstGeom prst="rtTriangle">
              <a:avLst/>
            </a:prstGeom>
            <a:solidFill>
              <a:schemeClr val="accent3"/>
            </a:solidFill>
            <a:ln w="0">
              <a:noFill/>
            </a:ln>
          </p:spPr>
          <p:style>
            <a:lnRef idx="0"/>
            <a:fillRef idx="0"/>
            <a:effectRef idx="0"/>
            <a:fontRef idx="minor"/>
          </p:style>
        </p:sp>
        <p:sp>
          <p:nvSpPr>
            <p:cNvPr id="95" name="CustomShape 6"/>
            <p:cNvSpPr/>
            <p:nvPr/>
          </p:nvSpPr>
          <p:spPr>
            <a:xfrm>
              <a:off x="0" y="4891680"/>
              <a:ext cx="9143640" cy="251640"/>
            </a:xfrm>
            <a:prstGeom prst="rect">
              <a:avLst/>
            </a:prstGeom>
            <a:solidFill>
              <a:schemeClr val="dk1"/>
            </a:solidFill>
            <a:ln w="0">
              <a:noFill/>
            </a:ln>
          </p:spPr>
          <p:style>
            <a:lnRef idx="0"/>
            <a:fillRef idx="0"/>
            <a:effectRef idx="0"/>
            <a:fontRef idx="minor"/>
          </p:style>
        </p:sp>
      </p:grpSp>
      <p:sp>
        <p:nvSpPr>
          <p:cNvPr id="96" name="PlaceHolder 7"/>
          <p:cNvSpPr>
            <a:spLocks noGrp="1"/>
          </p:cNvSpPr>
          <p:nvPr>
            <p:ph type="title"/>
          </p:nvPr>
        </p:nvSpPr>
        <p:spPr>
          <a:xfrm>
            <a:off x="311760" y="410040"/>
            <a:ext cx="8520120" cy="60732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97" name="PlaceHolder 8"/>
          <p:cNvSpPr>
            <a:spLocks noGrp="1"/>
          </p:cNvSpPr>
          <p:nvPr>
            <p:ph type="body"/>
          </p:nvPr>
        </p:nvSpPr>
        <p:spPr>
          <a:xfrm>
            <a:off x="311760" y="1229760"/>
            <a:ext cx="8520120" cy="33386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98" name="PlaceHolder 9"/>
          <p:cNvSpPr>
            <a:spLocks noGrp="1"/>
          </p:cNvSpPr>
          <p:nvPr>
            <p:ph type="sldNum"/>
          </p:nvPr>
        </p:nvSpPr>
        <p:spPr>
          <a:xfrm>
            <a:off x="8460360" y="4651200"/>
            <a:ext cx="548280" cy="393120"/>
          </a:xfrm>
          <a:prstGeom prst="rect">
            <a:avLst/>
          </a:prstGeom>
        </p:spPr>
        <p:txBody>
          <a:bodyPr tIns="91440" bIns="91440" anchor="ctr">
            <a:noAutofit/>
          </a:bodyPr>
          <a:p>
            <a:pPr algn="r">
              <a:lnSpc>
                <a:spcPct val="100000"/>
              </a:lnSpc>
              <a:tabLst>
                <a:tab algn="l" pos="0"/>
              </a:tabLst>
            </a:pPr>
            <a:fld id="{E011E6E9-FA1A-4E84-BBEA-554395D99168}" type="slidenum">
              <a:rPr b="0" lang="en" sz="1000" spc="-1" strike="noStrike">
                <a:solidFill>
                  <a:srgbClr val="ffffff"/>
                </a:solidFill>
                <a:latin typeface="Roboto"/>
                <a:ea typeface="Robo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hyperlink" Target="http://www.zigwheels.com" TargetMode="External"/><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597960" y="1775160"/>
            <a:ext cx="8221680" cy="838440"/>
          </a:xfrm>
          <a:prstGeom prst="rect">
            <a:avLst/>
          </a:prstGeom>
          <a:noFill/>
          <a:ln w="0">
            <a:noFill/>
          </a:ln>
        </p:spPr>
        <p:txBody>
          <a:bodyPr tIns="91440" bIns="91440" anchor="b">
            <a:noAutofit/>
          </a:bodyPr>
          <a:p>
            <a:pPr>
              <a:lnSpc>
                <a:spcPct val="100000"/>
              </a:lnSpc>
              <a:tabLst>
                <a:tab algn="l" pos="0"/>
              </a:tabLst>
            </a:pPr>
            <a:r>
              <a:rPr b="0" lang="en" sz="4200" spc="-1" strike="noStrike" u="sng">
                <a:solidFill>
                  <a:srgbClr val="ffffff"/>
                </a:solidFill>
                <a:uFillTx/>
                <a:latin typeface="Roboto"/>
                <a:ea typeface="Roboto"/>
              </a:rPr>
              <a:t>Hackathon</a:t>
            </a:r>
            <a:endParaRPr b="0" lang="en-IN" sz="4200" spc="-1" strike="noStrike">
              <a:solidFill>
                <a:srgbClr val="000000"/>
              </a:solidFill>
              <a:latin typeface="Arial"/>
            </a:endParaRPr>
          </a:p>
        </p:txBody>
      </p:sp>
      <p:sp>
        <p:nvSpPr>
          <p:cNvPr id="136" name="TextShape 2"/>
          <p:cNvSpPr txBox="1"/>
          <p:nvPr/>
        </p:nvSpPr>
        <p:spPr>
          <a:xfrm>
            <a:off x="597960" y="2715840"/>
            <a:ext cx="8221680" cy="432720"/>
          </a:xfrm>
          <a:prstGeom prst="rect">
            <a:avLst/>
          </a:prstGeom>
          <a:noFill/>
          <a:ln w="0">
            <a:noFill/>
          </a:ln>
        </p:spPr>
        <p:txBody>
          <a:bodyPr tIns="91440" bIns="91440">
            <a:noAutofit/>
          </a:bodyPr>
          <a:p>
            <a:pPr>
              <a:lnSpc>
                <a:spcPct val="100000"/>
              </a:lnSpc>
              <a:tabLst>
                <a:tab algn="l" pos="0"/>
              </a:tabLst>
            </a:pPr>
            <a:r>
              <a:rPr b="0" lang="en" sz="2100" spc="-1" strike="noStrike">
                <a:solidFill>
                  <a:srgbClr val="ffffff"/>
                </a:solidFill>
                <a:latin typeface="Roboto"/>
                <a:ea typeface="Roboto"/>
              </a:rPr>
              <a:t>Identify New Bikes</a:t>
            </a:r>
            <a:endParaRPr b="0" lang="en-IN" sz="21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CustomShape 1"/>
          <p:cNvSpPr/>
          <p:nvPr/>
        </p:nvSpPr>
        <p:spPr>
          <a:xfrm>
            <a:off x="364320" y="1275120"/>
            <a:ext cx="3900240" cy="368568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300" spc="-1" strike="noStrike">
                <a:solidFill>
                  <a:srgbClr val="000000"/>
                </a:solidFill>
                <a:latin typeface="Roboto"/>
                <a:ea typeface="Roboto"/>
              </a:rPr>
              <a:t>Java</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Selenium</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Choice of Web Browser/OS</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Hybrid (Data+Keyword driven)</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POI</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TestNG</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Extent Report Logger</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Web Page Synchronization</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Functional Testing Report</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p:txBody>
      </p:sp>
      <p:sp>
        <p:nvSpPr>
          <p:cNvPr id="154" name="CustomShape 2"/>
          <p:cNvSpPr/>
          <p:nvPr/>
        </p:nvSpPr>
        <p:spPr>
          <a:xfrm>
            <a:off x="407160" y="214200"/>
            <a:ext cx="7414920" cy="8143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Concepts we have used in our project:</a:t>
            </a:r>
            <a:endParaRPr b="0" lang="en-IN" sz="3000" spc="-1" strike="noStrike">
              <a:latin typeface="Arial"/>
            </a:endParaRPr>
          </a:p>
        </p:txBody>
      </p:sp>
      <p:sp>
        <p:nvSpPr>
          <p:cNvPr id="155" name="CustomShape 3"/>
          <p:cNvSpPr/>
          <p:nvPr/>
        </p:nvSpPr>
        <p:spPr>
          <a:xfrm>
            <a:off x="4760280" y="1275120"/>
            <a:ext cx="3900240" cy="37717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300" spc="-1" strike="noStrike">
                <a:solidFill>
                  <a:srgbClr val="000000"/>
                </a:solidFill>
                <a:latin typeface="Roboto"/>
                <a:ea typeface="Roboto"/>
              </a:rPr>
              <a:t>Error/ Exception Handling</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Locator Selection Priority</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Jenkins</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Maven</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E2E Execution</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Conditional Flow</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Source Code Management with Git</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Code Comments, Naming Conventions, Clean Syntax, Folder Structure</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r>
              <a:rPr b="0" lang="en" sz="1300" spc="-1" strike="noStrike">
                <a:solidFill>
                  <a:srgbClr val="000000"/>
                </a:solidFill>
                <a:latin typeface="Roboto"/>
                <a:ea typeface="Roboto"/>
              </a:rPr>
              <a:t>And many more...</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p:txBody>
      </p:sp>
      <p:pic>
        <p:nvPicPr>
          <p:cNvPr id="156" name="Google Shape;142;p22" descr=""/>
          <p:cNvPicPr/>
          <p:nvPr/>
        </p:nvPicPr>
        <p:blipFill>
          <a:blip r:embed="rId1"/>
          <a:stretch/>
        </p:blipFill>
        <p:spPr>
          <a:xfrm>
            <a:off x="1753920" y="1275120"/>
            <a:ext cx="410400" cy="410400"/>
          </a:xfrm>
          <a:prstGeom prst="rect">
            <a:avLst/>
          </a:prstGeom>
          <a:ln w="0">
            <a:noFill/>
          </a:ln>
        </p:spPr>
      </p:pic>
      <p:pic>
        <p:nvPicPr>
          <p:cNvPr id="157" name="Google Shape;143;p22" descr=""/>
          <p:cNvPicPr/>
          <p:nvPr/>
        </p:nvPicPr>
        <p:blipFill>
          <a:blip r:embed="rId2"/>
          <a:stretch/>
        </p:blipFill>
        <p:spPr>
          <a:xfrm>
            <a:off x="1753920" y="1759680"/>
            <a:ext cx="340200" cy="313920"/>
          </a:xfrm>
          <a:prstGeom prst="rect">
            <a:avLst/>
          </a:prstGeom>
          <a:ln w="0">
            <a:noFill/>
          </a:ln>
        </p:spPr>
      </p:pic>
      <p:pic>
        <p:nvPicPr>
          <p:cNvPr id="158" name="Google Shape;144;p22" descr=""/>
          <p:cNvPicPr/>
          <p:nvPr/>
        </p:nvPicPr>
        <p:blipFill>
          <a:blip r:embed="rId3"/>
          <a:stretch/>
        </p:blipFill>
        <p:spPr>
          <a:xfrm>
            <a:off x="2445480" y="2074320"/>
            <a:ext cx="518040" cy="321120"/>
          </a:xfrm>
          <a:prstGeom prst="rect">
            <a:avLst/>
          </a:prstGeom>
          <a:ln w="0">
            <a:noFill/>
          </a:ln>
        </p:spPr>
      </p:pic>
      <p:pic>
        <p:nvPicPr>
          <p:cNvPr id="159" name="Google Shape;145;p22" descr=""/>
          <p:cNvPicPr/>
          <p:nvPr/>
        </p:nvPicPr>
        <p:blipFill>
          <a:blip r:embed="rId4"/>
          <a:stretch/>
        </p:blipFill>
        <p:spPr>
          <a:xfrm>
            <a:off x="2964240" y="2074320"/>
            <a:ext cx="340200" cy="321120"/>
          </a:xfrm>
          <a:prstGeom prst="rect">
            <a:avLst/>
          </a:prstGeom>
          <a:ln w="0">
            <a:noFill/>
          </a:ln>
        </p:spPr>
      </p:pic>
      <p:pic>
        <p:nvPicPr>
          <p:cNvPr id="160" name="Google Shape;146;p22" descr=""/>
          <p:cNvPicPr/>
          <p:nvPr/>
        </p:nvPicPr>
        <p:blipFill>
          <a:blip r:embed="rId5"/>
          <a:stretch/>
        </p:blipFill>
        <p:spPr>
          <a:xfrm>
            <a:off x="3412800" y="2064600"/>
            <a:ext cx="340200" cy="340200"/>
          </a:xfrm>
          <a:prstGeom prst="rect">
            <a:avLst/>
          </a:prstGeom>
          <a:ln w="0">
            <a:noFill/>
          </a:ln>
        </p:spPr>
      </p:pic>
      <p:pic>
        <p:nvPicPr>
          <p:cNvPr id="161" name="Google Shape;147;p22" descr=""/>
          <p:cNvPicPr/>
          <p:nvPr/>
        </p:nvPicPr>
        <p:blipFill>
          <a:blip r:embed="rId6"/>
          <a:stretch/>
        </p:blipFill>
        <p:spPr>
          <a:xfrm>
            <a:off x="4202280" y="1963800"/>
            <a:ext cx="410400" cy="410400"/>
          </a:xfrm>
          <a:prstGeom prst="rect">
            <a:avLst/>
          </a:prstGeom>
          <a:ln w="0">
            <a:noFill/>
          </a:ln>
        </p:spPr>
      </p:pic>
      <p:pic>
        <p:nvPicPr>
          <p:cNvPr id="162" name="Google Shape;148;p22" descr=""/>
          <p:cNvPicPr/>
          <p:nvPr/>
        </p:nvPicPr>
        <p:blipFill>
          <a:blip r:embed="rId7"/>
          <a:stretch/>
        </p:blipFill>
        <p:spPr>
          <a:xfrm>
            <a:off x="3753720" y="2029680"/>
            <a:ext cx="410400" cy="410400"/>
          </a:xfrm>
          <a:prstGeom prst="rect">
            <a:avLst/>
          </a:prstGeom>
          <a:ln w="0">
            <a:noFill/>
          </a:ln>
        </p:spPr>
      </p:pic>
      <p:pic>
        <p:nvPicPr>
          <p:cNvPr id="163" name="Google Shape;149;p22" descr=""/>
          <p:cNvPicPr/>
          <p:nvPr/>
        </p:nvPicPr>
        <p:blipFill>
          <a:blip r:embed="rId8"/>
          <a:stretch/>
        </p:blipFill>
        <p:spPr>
          <a:xfrm>
            <a:off x="1072440" y="2939760"/>
            <a:ext cx="270360" cy="270360"/>
          </a:xfrm>
          <a:prstGeom prst="rect">
            <a:avLst/>
          </a:prstGeom>
          <a:ln w="0">
            <a:noFill/>
          </a:ln>
        </p:spPr>
      </p:pic>
      <p:pic>
        <p:nvPicPr>
          <p:cNvPr id="164" name="Google Shape;150;p22" descr=""/>
          <p:cNvPicPr/>
          <p:nvPr/>
        </p:nvPicPr>
        <p:blipFill>
          <a:blip r:embed="rId9"/>
          <a:stretch/>
        </p:blipFill>
        <p:spPr>
          <a:xfrm>
            <a:off x="1209960" y="3316680"/>
            <a:ext cx="676800" cy="378720"/>
          </a:xfrm>
          <a:prstGeom prst="rect">
            <a:avLst/>
          </a:prstGeom>
          <a:ln w="0">
            <a:noFill/>
          </a:ln>
        </p:spPr>
      </p:pic>
      <p:pic>
        <p:nvPicPr>
          <p:cNvPr id="165" name="Google Shape;151;p22" descr=""/>
          <p:cNvPicPr/>
          <p:nvPr/>
        </p:nvPicPr>
        <p:blipFill>
          <a:blip r:embed="rId10"/>
          <a:srcRect l="31942" t="4742" r="32833" b="59987"/>
          <a:stretch/>
        </p:blipFill>
        <p:spPr>
          <a:xfrm>
            <a:off x="2079000" y="3570840"/>
            <a:ext cx="720360" cy="410400"/>
          </a:xfrm>
          <a:prstGeom prst="rect">
            <a:avLst/>
          </a:prstGeom>
          <a:ln w="0">
            <a:noFill/>
          </a:ln>
        </p:spPr>
      </p:pic>
      <p:pic>
        <p:nvPicPr>
          <p:cNvPr id="166" name="Google Shape;152;p22" descr=""/>
          <p:cNvPicPr/>
          <p:nvPr/>
        </p:nvPicPr>
        <p:blipFill>
          <a:blip r:embed="rId11"/>
          <a:stretch/>
        </p:blipFill>
        <p:spPr>
          <a:xfrm>
            <a:off x="2530080" y="3981600"/>
            <a:ext cx="459360" cy="478080"/>
          </a:xfrm>
          <a:prstGeom prst="rect">
            <a:avLst/>
          </a:prstGeom>
          <a:ln w="0">
            <a:noFill/>
          </a:ln>
        </p:spPr>
      </p:pic>
      <p:pic>
        <p:nvPicPr>
          <p:cNvPr id="167" name="Google Shape;153;p22" descr=""/>
          <p:cNvPicPr/>
          <p:nvPr/>
        </p:nvPicPr>
        <p:blipFill>
          <a:blip r:embed="rId12"/>
          <a:stretch/>
        </p:blipFill>
        <p:spPr>
          <a:xfrm>
            <a:off x="2530080" y="4502880"/>
            <a:ext cx="340200" cy="340200"/>
          </a:xfrm>
          <a:prstGeom prst="rect">
            <a:avLst/>
          </a:prstGeom>
          <a:ln w="0">
            <a:noFill/>
          </a:ln>
        </p:spPr>
      </p:pic>
      <p:pic>
        <p:nvPicPr>
          <p:cNvPr id="168" name="Google Shape;154;p22" descr=""/>
          <p:cNvPicPr/>
          <p:nvPr/>
        </p:nvPicPr>
        <p:blipFill>
          <a:blip r:embed="rId13"/>
          <a:stretch/>
        </p:blipFill>
        <p:spPr>
          <a:xfrm>
            <a:off x="7011720" y="1273680"/>
            <a:ext cx="410400" cy="351720"/>
          </a:xfrm>
          <a:prstGeom prst="rect">
            <a:avLst/>
          </a:prstGeom>
          <a:ln w="0">
            <a:noFill/>
          </a:ln>
        </p:spPr>
      </p:pic>
      <p:pic>
        <p:nvPicPr>
          <p:cNvPr id="169" name="Google Shape;155;p22" descr=""/>
          <p:cNvPicPr/>
          <p:nvPr/>
        </p:nvPicPr>
        <p:blipFill>
          <a:blip r:embed="rId14"/>
          <a:stretch/>
        </p:blipFill>
        <p:spPr>
          <a:xfrm>
            <a:off x="7089840" y="1685880"/>
            <a:ext cx="340200" cy="277560"/>
          </a:xfrm>
          <a:prstGeom prst="rect">
            <a:avLst/>
          </a:prstGeom>
          <a:ln w="0">
            <a:noFill/>
          </a:ln>
        </p:spPr>
      </p:pic>
      <p:pic>
        <p:nvPicPr>
          <p:cNvPr id="170" name="Google Shape;156;p22" descr=""/>
          <p:cNvPicPr/>
          <p:nvPr/>
        </p:nvPicPr>
        <p:blipFill>
          <a:blip r:embed="rId15"/>
          <a:stretch/>
        </p:blipFill>
        <p:spPr>
          <a:xfrm>
            <a:off x="5693400" y="2046600"/>
            <a:ext cx="459360" cy="459360"/>
          </a:xfrm>
          <a:prstGeom prst="rect">
            <a:avLst/>
          </a:prstGeom>
          <a:ln w="0">
            <a:noFill/>
          </a:ln>
        </p:spPr>
      </p:pic>
      <p:pic>
        <p:nvPicPr>
          <p:cNvPr id="171" name="Google Shape;157;p22" descr=""/>
          <p:cNvPicPr/>
          <p:nvPr/>
        </p:nvPicPr>
        <p:blipFill>
          <a:blip r:embed="rId16"/>
          <a:stretch/>
        </p:blipFill>
        <p:spPr>
          <a:xfrm>
            <a:off x="5452920" y="2571840"/>
            <a:ext cx="1035720" cy="261720"/>
          </a:xfrm>
          <a:prstGeom prst="rect">
            <a:avLst/>
          </a:prstGeom>
          <a:ln w="0">
            <a:noFill/>
          </a:ln>
        </p:spPr>
      </p:pic>
      <p:pic>
        <p:nvPicPr>
          <p:cNvPr id="172" name="Google Shape;158;p22" descr=""/>
          <p:cNvPicPr/>
          <p:nvPr/>
        </p:nvPicPr>
        <p:blipFill>
          <a:blip r:embed="rId17"/>
          <a:stretch/>
        </p:blipFill>
        <p:spPr>
          <a:xfrm>
            <a:off x="6013800" y="2933640"/>
            <a:ext cx="340200" cy="282600"/>
          </a:xfrm>
          <a:prstGeom prst="rect">
            <a:avLst/>
          </a:prstGeom>
          <a:ln w="0">
            <a:noFill/>
          </a:ln>
        </p:spPr>
      </p:pic>
      <p:pic>
        <p:nvPicPr>
          <p:cNvPr id="173" name="Google Shape;159;p22" descr=""/>
          <p:cNvPicPr/>
          <p:nvPr/>
        </p:nvPicPr>
        <p:blipFill>
          <a:blip r:embed="rId18"/>
          <a:stretch/>
        </p:blipFill>
        <p:spPr>
          <a:xfrm>
            <a:off x="6292440" y="3316680"/>
            <a:ext cx="270360" cy="261720"/>
          </a:xfrm>
          <a:prstGeom prst="rect">
            <a:avLst/>
          </a:prstGeom>
          <a:ln w="0">
            <a:noFill/>
          </a:ln>
        </p:spPr>
      </p:pic>
      <p:pic>
        <p:nvPicPr>
          <p:cNvPr id="174" name="Google Shape;160;p22" descr=""/>
          <p:cNvPicPr/>
          <p:nvPr/>
        </p:nvPicPr>
        <p:blipFill>
          <a:blip r:embed="rId19"/>
          <a:stretch/>
        </p:blipFill>
        <p:spPr>
          <a:xfrm>
            <a:off x="8057880" y="4382640"/>
            <a:ext cx="340200" cy="321120"/>
          </a:xfrm>
          <a:prstGeom prst="rect">
            <a:avLst/>
          </a:prstGeom>
          <a:ln w="0">
            <a:noFill/>
          </a:ln>
        </p:spPr>
      </p:pic>
      <p:pic>
        <p:nvPicPr>
          <p:cNvPr id="175" name="Google Shape;161;p22" descr=""/>
          <p:cNvPicPr/>
          <p:nvPr/>
        </p:nvPicPr>
        <p:blipFill>
          <a:blip r:embed="rId20"/>
          <a:stretch/>
        </p:blipFill>
        <p:spPr>
          <a:xfrm>
            <a:off x="6872400" y="4376520"/>
            <a:ext cx="340200" cy="333000"/>
          </a:xfrm>
          <a:prstGeom prst="rect">
            <a:avLst/>
          </a:prstGeom>
          <a:ln w="0">
            <a:noFill/>
          </a:ln>
        </p:spPr>
      </p:pic>
      <p:pic>
        <p:nvPicPr>
          <p:cNvPr id="176" name="Google Shape;162;p22" descr=""/>
          <p:cNvPicPr/>
          <p:nvPr/>
        </p:nvPicPr>
        <p:blipFill>
          <a:blip r:embed="rId21"/>
          <a:stretch/>
        </p:blipFill>
        <p:spPr>
          <a:xfrm>
            <a:off x="7267320" y="4402800"/>
            <a:ext cx="340200" cy="280080"/>
          </a:xfrm>
          <a:prstGeom prst="rect">
            <a:avLst/>
          </a:prstGeom>
          <a:ln w="0">
            <a:noFill/>
          </a:ln>
        </p:spPr>
      </p:pic>
      <p:pic>
        <p:nvPicPr>
          <p:cNvPr id="177" name="Google Shape;163;p22" descr=""/>
          <p:cNvPicPr/>
          <p:nvPr/>
        </p:nvPicPr>
        <p:blipFill>
          <a:blip r:embed="rId22"/>
          <a:stretch/>
        </p:blipFill>
        <p:spPr>
          <a:xfrm>
            <a:off x="7662600" y="4364640"/>
            <a:ext cx="340200" cy="356760"/>
          </a:xfrm>
          <a:prstGeom prst="rect">
            <a:avLst/>
          </a:prstGeom>
          <a:ln w="0">
            <a:noFill/>
          </a:ln>
        </p:spPr>
      </p:pic>
      <p:pic>
        <p:nvPicPr>
          <p:cNvPr id="178" name="Google Shape;164;p22" descr=""/>
          <p:cNvPicPr/>
          <p:nvPr/>
        </p:nvPicPr>
        <p:blipFill>
          <a:blip r:embed="rId23"/>
          <a:stretch/>
        </p:blipFill>
        <p:spPr>
          <a:xfrm>
            <a:off x="8177040" y="3670560"/>
            <a:ext cx="410400" cy="410400"/>
          </a:xfrm>
          <a:prstGeom prst="rect">
            <a:avLst/>
          </a:prstGeom>
          <a:ln w="0">
            <a:noFill/>
          </a:ln>
        </p:spPr>
      </p:pic>
      <p:pic>
        <p:nvPicPr>
          <p:cNvPr id="179" name="Google Shape;165;p22" descr=""/>
          <p:cNvPicPr/>
          <p:nvPr/>
        </p:nvPicPr>
        <p:blipFill>
          <a:blip r:embed="rId24"/>
          <a:stretch/>
        </p:blipFill>
        <p:spPr>
          <a:xfrm>
            <a:off x="2944800" y="2440440"/>
            <a:ext cx="1690200" cy="946440"/>
          </a:xfrm>
          <a:prstGeom prst="rect">
            <a:avLst/>
          </a:prstGeom>
          <a:ln w="0">
            <a:noFill/>
          </a:ln>
        </p:spPr>
      </p:pic>
      <p:pic>
        <p:nvPicPr>
          <p:cNvPr id="180" name="Google Shape;166;p22" descr=""/>
          <p:cNvPicPr/>
          <p:nvPr/>
        </p:nvPicPr>
        <p:blipFill>
          <a:blip r:embed="rId25"/>
          <a:stretch/>
        </p:blipFill>
        <p:spPr>
          <a:xfrm>
            <a:off x="7502760" y="3598200"/>
            <a:ext cx="554760" cy="554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Selenium</a:t>
            </a:r>
            <a:endParaRPr b="0" lang="en-IN" sz="3000" spc="-1" strike="noStrike">
              <a:solidFill>
                <a:srgbClr val="000000"/>
              </a:solidFill>
              <a:latin typeface="Arial"/>
            </a:endParaRPr>
          </a:p>
        </p:txBody>
      </p:sp>
      <p:sp>
        <p:nvSpPr>
          <p:cNvPr id="182"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Selenium is a beneficial automation tool because it is not only open source but also a portable software testing framework for web applications .</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434343"/>
                </a:solidFill>
                <a:latin typeface="Roboto"/>
                <a:ea typeface="Roboto"/>
              </a:rPr>
              <a:t>Selenium support multiple languages like Java, C#, Ruby, Python etc.</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TestNG</a:t>
            </a:r>
            <a:endParaRPr b="0" lang="en-IN" sz="3000" spc="-1" strike="noStrike">
              <a:solidFill>
                <a:srgbClr val="000000"/>
              </a:solidFill>
              <a:latin typeface="Arial"/>
            </a:endParaRPr>
          </a:p>
        </p:txBody>
      </p:sp>
      <p:sp>
        <p:nvSpPr>
          <p:cNvPr id="184"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TestNG is an open source test automation framework for java.</a:t>
            </a:r>
            <a:endParaRPr b="0" lang="en-IN" sz="1800" spc="-1" strike="noStrike">
              <a:solidFill>
                <a:srgbClr val="000000"/>
              </a:solidFill>
              <a:latin typeface="Arial"/>
            </a:endParaRPr>
          </a:p>
          <a:p>
            <a:pPr>
              <a:lnSpc>
                <a:spcPct val="115000"/>
              </a:lnSpc>
              <a:spcBef>
                <a:spcPts val="1599"/>
              </a:spcBef>
              <a:tabLst>
                <a:tab algn="l" pos="0"/>
              </a:tabLst>
            </a:pPr>
            <a:r>
              <a:rPr b="0" lang="en" sz="1800" spc="-1" strike="noStrike">
                <a:solidFill>
                  <a:srgbClr val="434343"/>
                </a:solidFill>
                <a:latin typeface="Roboto"/>
                <a:ea typeface="Roboto"/>
              </a:rPr>
              <a:t>The design goal of TestNG is to cover a wider range of test categories: functional, end-to-end, etc., with more powerful and easy-to-use functionalities.</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434343"/>
                </a:solidFill>
                <a:latin typeface="Roboto"/>
                <a:ea typeface="Roboto"/>
              </a:rPr>
              <a:t>It also provide some advanced and useful features which makes it a more robust framework as compared to its peers.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Hybrid</a:t>
            </a:r>
            <a:endParaRPr b="0" lang="en-IN" sz="3000" spc="-1" strike="noStrike">
              <a:solidFill>
                <a:srgbClr val="000000"/>
              </a:solidFill>
              <a:latin typeface="Arial"/>
            </a:endParaRPr>
          </a:p>
        </p:txBody>
      </p:sp>
      <p:sp>
        <p:nvSpPr>
          <p:cNvPr id="186"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Hybrid Test framework is a concept where we are using the advantage of both keyword and data-driven framework. Here for keywords, we use Excel files to maintain test cases, and for test data, we can use dataprovider of TestNG framework.</a:t>
            </a:r>
            <a:endParaRPr b="0" lang="en-IN" sz="1800" spc="-1" strike="noStrike">
              <a:solidFill>
                <a:srgbClr val="000000"/>
              </a:solidFill>
              <a:latin typeface="Arial"/>
            </a:endParaRPr>
          </a:p>
          <a:p>
            <a:pPr>
              <a:lnSpc>
                <a:spcPct val="115000"/>
              </a:lnSpc>
              <a:spcBef>
                <a:spcPts val="1599"/>
              </a:spcBef>
              <a:spcAft>
                <a:spcPts val="1599"/>
              </a:spcAft>
              <a:tabLst>
                <a:tab algn="l" pos="0"/>
              </a:tabLst>
            </a:pPr>
            <a:endParaRPr b="0" lang="en-IN" sz="1800" spc="-1" strike="noStrike">
              <a:solidFill>
                <a:srgbClr val="000000"/>
              </a:solidFill>
              <a:latin typeface="Arial"/>
            </a:endParaRPr>
          </a:p>
        </p:txBody>
      </p:sp>
      <p:pic>
        <p:nvPicPr>
          <p:cNvPr id="187" name="Google Shape;185;p25" descr=""/>
          <p:cNvPicPr/>
          <p:nvPr/>
        </p:nvPicPr>
        <p:blipFill>
          <a:blip r:embed="rId1"/>
          <a:stretch/>
        </p:blipFill>
        <p:spPr>
          <a:xfrm>
            <a:off x="2549160" y="2570760"/>
            <a:ext cx="4045320" cy="2265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Data- Driven Framework</a:t>
            </a:r>
            <a:r>
              <a:rPr b="0" lang="en" sz="3000" spc="-1" strike="noStrike">
                <a:solidFill>
                  <a:srgbClr val="2a3990"/>
                </a:solidFill>
                <a:latin typeface="Roboto"/>
                <a:ea typeface="Roboto"/>
              </a:rPr>
              <a:t> </a:t>
            </a:r>
            <a:endParaRPr b="0" lang="en-IN" sz="3000" spc="-1" strike="noStrike">
              <a:solidFill>
                <a:srgbClr val="000000"/>
              </a:solidFill>
              <a:latin typeface="Arial"/>
            </a:endParaRPr>
          </a:p>
        </p:txBody>
      </p:sp>
      <p:sp>
        <p:nvSpPr>
          <p:cNvPr id="189"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Data Driven framework is used to drive test cases and suites from an external data feed. The data feed can be data sheets like xls, xlsx, xml, csv files, etc. A Data Driven Framework in Selenium is a technique of separating the “data set” from the actual “test case” (code).</a:t>
            </a:r>
            <a:endParaRPr b="0" lang="en-IN" sz="1800" spc="-1" strike="noStrike">
              <a:solidFill>
                <a:srgbClr val="000000"/>
              </a:solidFill>
              <a:latin typeface="Arial"/>
            </a:endParaRPr>
          </a:p>
          <a:p>
            <a:pPr>
              <a:lnSpc>
                <a:spcPct val="115000"/>
              </a:lnSpc>
              <a:spcBef>
                <a:spcPts val="1599"/>
              </a:spcBef>
              <a:spcAft>
                <a:spcPts val="1599"/>
              </a:spcAft>
              <a:tabLst>
                <a:tab algn="l" pos="0"/>
              </a:tabLst>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Keyword- Driven Framework</a:t>
            </a:r>
            <a:endParaRPr b="0" lang="en-IN" sz="3000" spc="-1" strike="noStrike">
              <a:solidFill>
                <a:srgbClr val="000000"/>
              </a:solidFill>
              <a:latin typeface="Arial"/>
            </a:endParaRPr>
          </a:p>
        </p:txBody>
      </p:sp>
      <p:sp>
        <p:nvSpPr>
          <p:cNvPr id="191"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202124"/>
                </a:solidFill>
                <a:highlight>
                  <a:srgbClr val="ffffff"/>
                </a:highlight>
                <a:latin typeface="Roboto"/>
                <a:ea typeface="Roboto"/>
              </a:rPr>
              <a:t>Keyword-driven testing is a type of functional automation testing framework which is also known as table-driven testing or action-word based testing. </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202124"/>
                </a:solidFill>
                <a:highlight>
                  <a:srgbClr val="ffffff"/>
                </a:highlight>
                <a:latin typeface="Roboto"/>
                <a:ea typeface="Roboto"/>
              </a:rPr>
              <a:t>It is a method used for speeding up automated testing by separating keywords for common set of functions and instructions. All the operations and instructions to be performed are written in a table format, usually a spreadsheet.</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Reports</a:t>
            </a:r>
            <a:endParaRPr b="0" lang="en-IN" sz="3000" spc="-1" strike="noStrike">
              <a:solidFill>
                <a:srgbClr val="000000"/>
              </a:solidFill>
              <a:latin typeface="Arial"/>
            </a:endParaRPr>
          </a:p>
        </p:txBody>
      </p:sp>
      <p:sp>
        <p:nvSpPr>
          <p:cNvPr id="193"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1" lang="en" sz="1800" spc="-1" strike="noStrike">
                <a:solidFill>
                  <a:srgbClr val="434343"/>
                </a:solidFill>
                <a:latin typeface="Roboto"/>
                <a:ea typeface="Roboto"/>
              </a:rPr>
              <a:t>Functional Testing</a:t>
            </a:r>
            <a:r>
              <a:rPr b="0" lang="en" sz="1800" spc="-1" strike="noStrike">
                <a:solidFill>
                  <a:srgbClr val="434343"/>
                </a:solidFill>
                <a:latin typeface="Roboto"/>
                <a:ea typeface="Roboto"/>
              </a:rPr>
              <a:t> is a type of software testing that validates the software system against the functional requirements/specifications.</a:t>
            </a:r>
            <a:endParaRPr b="0" lang="en-IN" sz="1800" spc="-1" strike="noStrike">
              <a:solidFill>
                <a:srgbClr val="000000"/>
              </a:solidFill>
              <a:latin typeface="Arial"/>
            </a:endParaRPr>
          </a:p>
          <a:p>
            <a:pPr>
              <a:lnSpc>
                <a:spcPct val="115000"/>
              </a:lnSpc>
              <a:spcBef>
                <a:spcPts val="1599"/>
              </a:spcBef>
              <a:tabLst>
                <a:tab algn="l" pos="0"/>
              </a:tabLst>
            </a:pPr>
            <a:r>
              <a:rPr b="1" lang="en" sz="1800" spc="-1" strike="noStrike">
                <a:solidFill>
                  <a:srgbClr val="434343"/>
                </a:solidFill>
                <a:latin typeface="Roboto"/>
                <a:ea typeface="Roboto"/>
              </a:rPr>
              <a:t>ExtentReports</a:t>
            </a:r>
            <a:r>
              <a:rPr b="0" lang="en" sz="1800" spc="-1" strike="noStrike">
                <a:solidFill>
                  <a:srgbClr val="434343"/>
                </a:solidFill>
                <a:latin typeface="Roboto"/>
                <a:ea typeface="Roboto"/>
              </a:rPr>
              <a:t> is an open-source reporting library used for test automation. It is easily integratable with major testing frameworks like TestNG, JUnit, NUnit, etc. These reports are HTML documents that depict results as pie charts. They also allow the generation of custom logs, snapshots, and other customized details.</a:t>
            </a:r>
            <a:endParaRPr b="0" lang="en-IN" sz="1800" spc="-1" strike="noStrike">
              <a:solidFill>
                <a:srgbClr val="000000"/>
              </a:solidFill>
              <a:latin typeface="Arial"/>
            </a:endParaRPr>
          </a:p>
          <a:p>
            <a:pPr>
              <a:lnSpc>
                <a:spcPct val="115000"/>
              </a:lnSpc>
              <a:tabLst>
                <a:tab algn="l" pos="0"/>
              </a:tabLst>
            </a:pPr>
            <a:endParaRPr b="0" lang="en-IN" sz="1800" spc="-1" strike="noStrike">
              <a:solidFill>
                <a:srgbClr val="000000"/>
              </a:solidFill>
              <a:latin typeface="Arial"/>
            </a:endParaRPr>
          </a:p>
          <a:p>
            <a:pPr>
              <a:lnSpc>
                <a:spcPct val="115000"/>
              </a:lnSpc>
              <a:tabLst>
                <a:tab algn="l" pos="0"/>
              </a:tabLst>
            </a:pPr>
            <a:r>
              <a:rPr b="0" lang="en" sz="1800" spc="-1" strike="noStrike">
                <a:solidFill>
                  <a:srgbClr val="434343"/>
                </a:solidFill>
                <a:highlight>
                  <a:srgbClr val="ffffff"/>
                </a:highlight>
                <a:latin typeface="Roboto"/>
                <a:ea typeface="Roboto"/>
              </a:rPr>
              <a:t>We have included Functional Testing Report, TestNG reports as well as Extent Reports in our project.</a:t>
            </a:r>
            <a:endParaRPr b="0" lang="en-IN" sz="1800" spc="-1" strike="noStrike">
              <a:solidFill>
                <a:srgbClr val="000000"/>
              </a:solidFill>
              <a:latin typeface="Arial"/>
            </a:endParaRPr>
          </a:p>
          <a:p>
            <a:pPr>
              <a:lnSpc>
                <a:spcPct val="115000"/>
              </a:lnSpc>
              <a:spcBef>
                <a:spcPts val="1599"/>
              </a:spcBef>
              <a:spcAft>
                <a:spcPts val="1599"/>
              </a:spcAft>
              <a:tabLst>
                <a:tab algn="l" pos="0"/>
              </a:tabLst>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Jenkins</a:t>
            </a:r>
            <a:endParaRPr b="0" lang="en-IN" sz="3000" spc="-1" strike="noStrike">
              <a:solidFill>
                <a:srgbClr val="000000"/>
              </a:solidFill>
              <a:latin typeface="Arial"/>
            </a:endParaRPr>
          </a:p>
        </p:txBody>
      </p:sp>
      <p:sp>
        <p:nvSpPr>
          <p:cNvPr id="195" name="TextShape 2"/>
          <p:cNvSpPr txBox="1"/>
          <p:nvPr/>
        </p:nvSpPr>
        <p:spPr>
          <a:xfrm>
            <a:off x="311760" y="12513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Jenkins is an open-source Continuous Integration (CI) server, which automates the build and deploy process of your web applications.</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434343"/>
                </a:solidFill>
                <a:latin typeface="Roboto"/>
                <a:ea typeface="Roboto"/>
              </a:rPr>
              <a:t>By running your Selenium test suite in Jenkins, you can also automate testing as part of the build process.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Maven</a:t>
            </a:r>
            <a:endParaRPr b="0" lang="en-IN" sz="3000" spc="-1" strike="noStrike">
              <a:solidFill>
                <a:srgbClr val="000000"/>
              </a:solidFill>
              <a:latin typeface="Arial"/>
            </a:endParaRPr>
          </a:p>
        </p:txBody>
      </p:sp>
      <p:sp>
        <p:nvSpPr>
          <p:cNvPr id="197"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Maven is a tool which is used for building and managing dependency for  java based projects.</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434343"/>
                </a:solidFill>
                <a:latin typeface="Roboto"/>
                <a:ea typeface="Roboto"/>
              </a:rPr>
              <a:t>Maven can be used when building project with POM (Page Object Model)  when working on big projects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Source Code Management with Git</a:t>
            </a:r>
            <a:endParaRPr b="0" lang="en-IN" sz="3000" spc="-1" strike="noStrike">
              <a:solidFill>
                <a:srgbClr val="000000"/>
              </a:solidFill>
              <a:latin typeface="Arial"/>
            </a:endParaRPr>
          </a:p>
        </p:txBody>
      </p:sp>
      <p:sp>
        <p:nvSpPr>
          <p:cNvPr id="199" name="TextShape 2"/>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1800" spc="-1" strike="noStrike">
                <a:solidFill>
                  <a:srgbClr val="434343"/>
                </a:solidFill>
                <a:latin typeface="Roboto"/>
                <a:ea typeface="Roboto"/>
              </a:rPr>
              <a:t>Git is a free and open source distributed version control system designed to handle everything from small to very large projects with speed and efficiency.</a:t>
            </a:r>
            <a:endParaRPr b="0" lang="en-IN" sz="1800" spc="-1" strike="noStrike">
              <a:solidFill>
                <a:srgbClr val="000000"/>
              </a:solidFill>
              <a:latin typeface="Arial"/>
            </a:endParaRPr>
          </a:p>
          <a:p>
            <a:pPr>
              <a:lnSpc>
                <a:spcPct val="115000"/>
              </a:lnSpc>
              <a:spcBef>
                <a:spcPts val="1599"/>
              </a:spcBef>
              <a:spcAft>
                <a:spcPts val="1599"/>
              </a:spcAft>
              <a:tabLst>
                <a:tab algn="l" pos="0"/>
              </a:tabLst>
            </a:pPr>
            <a:r>
              <a:rPr b="0" lang="en" sz="1800" spc="-1" strike="noStrike">
                <a:solidFill>
                  <a:srgbClr val="434343"/>
                </a:solidFill>
                <a:latin typeface="Roboto"/>
                <a:ea typeface="Roboto"/>
              </a:rPr>
              <a:t>Jenkins is a continuous integration server and this means it needs to check out source code from a source code repository and build code. Jenkins works with Git through the Git plugin.</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64320" y="289440"/>
            <a:ext cx="5946840" cy="462888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1" lang="en" sz="1600" spc="-1" strike="noStrike" u="sng">
                <a:solidFill>
                  <a:srgbClr val="ffffff"/>
                </a:solidFill>
                <a:uFillTx/>
                <a:latin typeface="Roboto"/>
                <a:ea typeface="Roboto"/>
              </a:rPr>
              <a:t>Problem Statement:</a:t>
            </a:r>
            <a:r>
              <a:rPr b="1" lang="en" sz="1600" spc="-1" strike="noStrike">
                <a:solidFill>
                  <a:srgbClr val="ffffff"/>
                </a:solidFill>
                <a:latin typeface="Roboto"/>
                <a:ea typeface="Roboto"/>
              </a:rPr>
              <a:t> </a:t>
            </a:r>
            <a:r>
              <a:rPr b="0" lang="en" sz="1500" spc="-1" strike="noStrike">
                <a:solidFill>
                  <a:srgbClr val="ffffff"/>
                </a:solidFill>
                <a:latin typeface="Microsoft YaHei"/>
                <a:ea typeface="Microsoft YaHei"/>
              </a:rPr>
              <a:t>Identify New Bikes</a:t>
            </a:r>
            <a:endParaRPr b="0" lang="en-IN" sz="1500" spc="-1" strike="noStrike">
              <a:latin typeface="Arial"/>
            </a:endParaRPr>
          </a:p>
          <a:p>
            <a:pPr>
              <a:lnSpc>
                <a:spcPct val="100000"/>
              </a:lnSpc>
              <a:spcBef>
                <a:spcPts val="1199"/>
              </a:spcBef>
              <a:tabLst>
                <a:tab algn="l" pos="0"/>
              </a:tabLst>
            </a:pPr>
            <a:r>
              <a:rPr b="1" lang="en" sz="1600" spc="-1" strike="noStrike" u="sng">
                <a:solidFill>
                  <a:srgbClr val="ffffff"/>
                </a:solidFill>
                <a:uFillTx/>
                <a:latin typeface="Roboto"/>
                <a:ea typeface="Roboto"/>
              </a:rPr>
              <a:t>Detailed Description: </a:t>
            </a:r>
            <a:endParaRPr b="0" lang="en-IN" sz="1600" spc="-1" strike="noStrike">
              <a:latin typeface="Arial"/>
            </a:endParaRPr>
          </a:p>
          <a:p>
            <a:pPr>
              <a:lnSpc>
                <a:spcPct val="100000"/>
              </a:lnSpc>
              <a:spcBef>
                <a:spcPts val="1199"/>
              </a:spcBef>
              <a:tabLst>
                <a:tab algn="l" pos="0"/>
              </a:tabLst>
            </a:pPr>
            <a:r>
              <a:rPr b="0" lang="en" sz="1400" spc="-1" strike="noStrike">
                <a:solidFill>
                  <a:srgbClr val="ffffff"/>
                </a:solidFill>
                <a:latin typeface="Microsoft YaHei"/>
                <a:ea typeface="Microsoft YaHei"/>
              </a:rPr>
              <a:t>1. Display "Upcoming" bikes details like bike name, price and expected launch date in India, for manufacturer 'Honda' &amp; Bike price should be less than 4 Lacs.</a:t>
            </a:r>
            <a:endParaRPr b="0" lang="en-IN" sz="1400" spc="-1" strike="noStrike">
              <a:latin typeface="Arial"/>
            </a:endParaRPr>
          </a:p>
          <a:p>
            <a:pPr>
              <a:lnSpc>
                <a:spcPct val="100000"/>
              </a:lnSpc>
              <a:tabLst>
                <a:tab algn="l" pos="0"/>
              </a:tabLst>
            </a:pPr>
            <a:r>
              <a:rPr b="0" lang="en" sz="1400" spc="-1" strike="noStrike">
                <a:solidFill>
                  <a:srgbClr val="ffffff"/>
                </a:solidFill>
                <a:latin typeface="Microsoft YaHei"/>
                <a:ea typeface="Microsoft YaHei"/>
              </a:rPr>
              <a:t>2. For Used cars in Chennai, extract all the popular models in a List; Display the same</a:t>
            </a:r>
            <a:endParaRPr b="0" lang="en-IN" sz="1400" spc="-1" strike="noStrike">
              <a:latin typeface="Arial"/>
            </a:endParaRPr>
          </a:p>
          <a:p>
            <a:pPr>
              <a:lnSpc>
                <a:spcPct val="100000"/>
              </a:lnSpc>
              <a:tabLst>
                <a:tab algn="l" pos="0"/>
              </a:tabLst>
            </a:pPr>
            <a:r>
              <a:rPr b="0" lang="en" sz="1400" spc="-1" strike="noStrike">
                <a:solidFill>
                  <a:srgbClr val="ffffff"/>
                </a:solidFill>
                <a:latin typeface="Microsoft YaHei"/>
                <a:ea typeface="Microsoft YaHei"/>
              </a:rPr>
              <a:t>3. Try to 'Login' with Google, give invalid account details &amp; capture the error message</a:t>
            </a:r>
            <a:endParaRPr b="0" lang="en-IN" sz="1400" spc="-1" strike="noStrike">
              <a:latin typeface="Arial"/>
            </a:endParaRPr>
          </a:p>
          <a:p>
            <a:pPr>
              <a:lnSpc>
                <a:spcPct val="100000"/>
              </a:lnSpc>
              <a:tabLst>
                <a:tab algn="l" pos="0"/>
              </a:tabLst>
            </a:pPr>
            <a:r>
              <a:rPr b="0" lang="en" sz="1400" spc="-1" strike="noStrike">
                <a:solidFill>
                  <a:srgbClr val="ffffff"/>
                </a:solidFill>
                <a:latin typeface="Microsoft YaHei"/>
                <a:ea typeface="Microsoft YaHei"/>
              </a:rPr>
              <a:t>(Suggested site: zigwheels.com)</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lang="en" sz="1600" spc="-1" strike="noStrike" u="sng">
                <a:solidFill>
                  <a:srgbClr val="ffffff"/>
                </a:solidFill>
                <a:uFillTx/>
                <a:latin typeface="Roboto"/>
                <a:ea typeface="Roboto"/>
              </a:rPr>
              <a:t>Key Automation Scope:</a:t>
            </a:r>
            <a:endParaRPr b="0" lang="en-IN" sz="1600" spc="-1" strike="noStrike">
              <a:latin typeface="Arial"/>
            </a:endParaRPr>
          </a:p>
          <a:p>
            <a:pPr marL="457200" indent="-317160">
              <a:lnSpc>
                <a:spcPct val="100000"/>
              </a:lnSpc>
              <a:spcBef>
                <a:spcPts val="1199"/>
              </a:spcBef>
              <a:buClr>
                <a:srgbClr val="ffffff"/>
              </a:buClr>
              <a:buFont typeface="Roboto"/>
              <a:buChar char="●"/>
              <a:tabLst>
                <a:tab algn="l" pos="0"/>
              </a:tabLst>
            </a:pPr>
            <a:r>
              <a:rPr b="0" lang="en" sz="1400" spc="-1" strike="noStrike">
                <a:solidFill>
                  <a:srgbClr val="ffffff"/>
                </a:solidFill>
                <a:latin typeface="Microsoft YaHei"/>
                <a:ea typeface="Microsoft YaHei"/>
              </a:rPr>
              <a:t>Handling windows &amp; frames</a:t>
            </a:r>
            <a:endParaRPr b="0" lang="en-IN" sz="1400" spc="-1" strike="noStrike">
              <a:latin typeface="Arial"/>
            </a:endParaRPr>
          </a:p>
          <a:p>
            <a:pPr marL="457200" indent="-317160">
              <a:lnSpc>
                <a:spcPct val="100000"/>
              </a:lnSpc>
              <a:buClr>
                <a:srgbClr val="ffffff"/>
              </a:buClr>
              <a:buFont typeface="Roboto"/>
              <a:buChar char="●"/>
              <a:tabLst>
                <a:tab algn="l" pos="0"/>
              </a:tabLst>
            </a:pPr>
            <a:r>
              <a:rPr b="0" lang="en" sz="1400" spc="-1" strike="noStrike">
                <a:solidFill>
                  <a:srgbClr val="ffffff"/>
                </a:solidFill>
                <a:latin typeface="Microsoft YaHei"/>
                <a:ea typeface="Microsoft YaHei"/>
              </a:rPr>
              <a:t>Filling simple form, Capture warning message</a:t>
            </a:r>
            <a:endParaRPr b="0" lang="en-IN" sz="1400" spc="-1" strike="noStrike">
              <a:latin typeface="Arial"/>
            </a:endParaRPr>
          </a:p>
          <a:p>
            <a:pPr marL="457200" indent="-317160">
              <a:lnSpc>
                <a:spcPct val="100000"/>
              </a:lnSpc>
              <a:buClr>
                <a:srgbClr val="ffffff"/>
              </a:buClr>
              <a:buFont typeface="Roboto"/>
              <a:buChar char="●"/>
              <a:tabLst>
                <a:tab algn="l" pos="0"/>
              </a:tabLst>
            </a:pPr>
            <a:r>
              <a:rPr b="0" lang="en" sz="1400" spc="-1" strike="noStrike">
                <a:solidFill>
                  <a:srgbClr val="ffffff"/>
                </a:solidFill>
                <a:latin typeface="Microsoft YaHei"/>
                <a:ea typeface="Microsoft YaHei"/>
              </a:rPr>
              <a:t>Extract menu items from frames &amp; store in collections</a:t>
            </a:r>
            <a:endParaRPr b="0" lang="en-IN" sz="1400" spc="-1" strike="noStrike">
              <a:latin typeface="Arial"/>
            </a:endParaRPr>
          </a:p>
          <a:p>
            <a:pPr marL="457200" indent="-317160">
              <a:lnSpc>
                <a:spcPct val="100000"/>
              </a:lnSpc>
              <a:buClr>
                <a:srgbClr val="ffffff"/>
              </a:buClr>
              <a:buFont typeface="Roboto"/>
              <a:buChar char="●"/>
              <a:tabLst>
                <a:tab algn="l" pos="0"/>
              </a:tabLst>
            </a:pPr>
            <a:r>
              <a:rPr b="0" lang="en" sz="1400" spc="-1" strike="noStrike">
                <a:solidFill>
                  <a:srgbClr val="ffffff"/>
                </a:solidFill>
                <a:latin typeface="Microsoft YaHei"/>
                <a:ea typeface="Microsoft YaHei"/>
              </a:rPr>
              <a:t>Navigating back to home page</a:t>
            </a:r>
            <a:endParaRPr b="0" lang="en-IN" sz="1400" spc="-1" strike="noStrike">
              <a:latin typeface="Arial"/>
            </a:endParaRPr>
          </a:p>
          <a:p>
            <a:pPr>
              <a:lnSpc>
                <a:spcPct val="100000"/>
              </a:lnSpc>
              <a:spcBef>
                <a:spcPts val="1199"/>
              </a:spcBef>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311760" y="1229760"/>
            <a:ext cx="8520120" cy="3338640"/>
          </a:xfrm>
          <a:prstGeom prst="rect">
            <a:avLst/>
          </a:prstGeom>
          <a:noFill/>
          <a:ln w="0">
            <a:noFill/>
          </a:ln>
        </p:spPr>
        <p:txBody>
          <a:bodyPr tIns="91440" bIns="91440">
            <a:noAutofit/>
          </a:bodyPr>
          <a:p>
            <a:pPr>
              <a:lnSpc>
                <a:spcPct val="115000"/>
              </a:lnSpc>
              <a:tabLst>
                <a:tab algn="l" pos="0"/>
              </a:tabLst>
            </a:pPr>
            <a:r>
              <a:rPr b="0" lang="en" sz="4100" spc="-1" strike="noStrike">
                <a:solidFill>
                  <a:srgbClr val="434343"/>
                </a:solidFill>
                <a:latin typeface="Roboto"/>
                <a:ea typeface="Roboto"/>
              </a:rPr>
              <a:t>          </a:t>
            </a:r>
            <a:endParaRPr b="0" lang="en-IN" sz="4100" spc="-1" strike="noStrike">
              <a:solidFill>
                <a:srgbClr val="000000"/>
              </a:solidFill>
              <a:latin typeface="Arial"/>
            </a:endParaRPr>
          </a:p>
          <a:p>
            <a:pPr>
              <a:lnSpc>
                <a:spcPct val="115000"/>
              </a:lnSpc>
              <a:spcBef>
                <a:spcPts val="1599"/>
              </a:spcBef>
              <a:spcAft>
                <a:spcPts val="1599"/>
              </a:spcAft>
              <a:tabLst>
                <a:tab algn="l" pos="0"/>
              </a:tabLst>
            </a:pPr>
            <a:r>
              <a:rPr b="0" lang="en" sz="4100" spc="-1" strike="noStrike">
                <a:solidFill>
                  <a:srgbClr val="434343"/>
                </a:solidFill>
                <a:latin typeface="Roboto"/>
                <a:ea typeface="Roboto"/>
              </a:rPr>
              <a:t>           </a:t>
            </a:r>
            <a:r>
              <a:rPr b="0" lang="en" sz="4100" spc="-1" strike="noStrike">
                <a:solidFill>
                  <a:srgbClr val="ffffff"/>
                </a:solidFill>
                <a:latin typeface="Roboto"/>
                <a:ea typeface="Roboto"/>
              </a:rPr>
              <a:t>      </a:t>
            </a:r>
            <a:r>
              <a:rPr b="0" lang="en" sz="6100" spc="-1" strike="noStrike">
                <a:solidFill>
                  <a:srgbClr val="ffffff"/>
                </a:solidFill>
                <a:latin typeface="Roboto"/>
                <a:ea typeface="Roboto"/>
              </a:rPr>
              <a:t>Thankyou!</a:t>
            </a:r>
            <a:endParaRPr b="0" lang="en-IN" sz="6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364320" y="1275120"/>
            <a:ext cx="8004240" cy="3685680"/>
          </a:xfrm>
          <a:prstGeom prst="rect">
            <a:avLst/>
          </a:prstGeom>
          <a:noFill/>
          <a:ln w="0">
            <a:noFill/>
          </a:ln>
        </p:spPr>
        <p:style>
          <a:lnRef idx="0"/>
          <a:fillRef idx="0"/>
          <a:effectRef idx="0"/>
          <a:fontRef idx="minor"/>
        </p:style>
        <p:txBody>
          <a:bodyPr tIns="91440" bIns="91440">
            <a:noAutofit/>
          </a:bodyPr>
          <a:p>
            <a:pPr marL="457200" indent="-310680">
              <a:lnSpc>
                <a:spcPct val="100000"/>
              </a:lnSpc>
              <a:buClr>
                <a:srgbClr val="000000"/>
              </a:buClr>
              <a:buFont typeface="Roboto"/>
              <a:buAutoNum type="arabicPeriod"/>
            </a:pPr>
            <a:r>
              <a:rPr b="0" lang="en" sz="1400" spc="-1" strike="noStrike">
                <a:solidFill>
                  <a:srgbClr val="000000"/>
                </a:solidFill>
                <a:latin typeface="Microsoft YaHei Light"/>
                <a:ea typeface="Microsoft YaHei Light"/>
              </a:rPr>
              <a:t>Try to 'Login' with Google, give invalid account details &amp; capture the error message</a:t>
            </a:r>
            <a:endParaRPr b="0" lang="en-IN" sz="1400" spc="-1" strike="noStrike">
              <a:latin typeface="Arial"/>
            </a:endParaRPr>
          </a:p>
          <a:p>
            <a:pPr marL="457200">
              <a:lnSpc>
                <a:spcPct val="100000"/>
              </a:lnSpc>
              <a:tabLst>
                <a:tab algn="l" pos="0"/>
              </a:tabLst>
            </a:pPr>
            <a:r>
              <a:rPr b="0" lang="en" sz="1300" spc="-1" strike="noStrike">
                <a:solidFill>
                  <a:srgbClr val="000000"/>
                </a:solidFill>
                <a:latin typeface="Roboto"/>
                <a:ea typeface="Roboto"/>
              </a:rPr>
              <a:t>(GoogleSignIn.java)</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Go to </a:t>
            </a:r>
            <a:r>
              <a:rPr b="0" lang="en" sz="1300" spc="-1" strike="noStrike" u="sng">
                <a:solidFill>
                  <a:srgbClr val="f06292"/>
                </a:solidFill>
                <a:uFillTx/>
                <a:latin typeface="Microsoft YaHei Light"/>
                <a:ea typeface="Microsoft YaHei Light"/>
                <a:hlinkClick r:id="rId1"/>
              </a:rPr>
              <a:t>www.google.com</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Click on Sign in button</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Enter an Invalid email Id</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Click on Next</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Get the error message and print it</a:t>
            </a:r>
            <a:endParaRPr b="0" lang="en-IN" sz="1300" spc="-1" strike="noStrike">
              <a:latin typeface="Arial"/>
            </a:endParaRPr>
          </a:p>
          <a:p>
            <a:pPr marL="914400">
              <a:lnSpc>
                <a:spcPct val="100000"/>
              </a:lnSpc>
              <a:tabLst>
                <a:tab algn="l" pos="0"/>
              </a:tabLst>
            </a:pPr>
            <a:endParaRPr b="0" lang="en-IN" sz="1300" spc="-1" strike="noStrike">
              <a:latin typeface="Arial"/>
            </a:endParaRPr>
          </a:p>
          <a:p>
            <a:pPr marL="146160">
              <a:lnSpc>
                <a:spcPct val="100000"/>
              </a:lnSpc>
              <a:tabLst>
                <a:tab algn="l" pos="0"/>
              </a:tabLst>
            </a:pPr>
            <a:r>
              <a:rPr b="0" lang="en" sz="1400" spc="-1" strike="noStrike">
                <a:solidFill>
                  <a:srgbClr val="000000"/>
                </a:solidFill>
                <a:latin typeface="Roboto"/>
                <a:ea typeface="Roboto"/>
              </a:rPr>
              <a:t>2.   </a:t>
            </a:r>
            <a:r>
              <a:rPr b="0" lang="en" sz="1400" spc="-1" strike="noStrike">
                <a:solidFill>
                  <a:srgbClr val="000000"/>
                </a:solidFill>
                <a:latin typeface="Microsoft YaHei Light"/>
                <a:ea typeface="Microsoft YaHei Light"/>
              </a:rPr>
              <a:t>For Used cars in Chennai, extract all the popular models in a List; Display the same </a:t>
            </a:r>
            <a:endParaRPr b="0" lang="en-IN" sz="1400" spc="-1" strike="noStrike">
              <a:latin typeface="Arial"/>
            </a:endParaRPr>
          </a:p>
          <a:p>
            <a:pPr marL="146160">
              <a:lnSpc>
                <a:spcPct val="100000"/>
              </a:lnSpc>
              <a:tabLst>
                <a:tab algn="l" pos="0"/>
              </a:tabLst>
            </a:pPr>
            <a:r>
              <a:rPr b="0" lang="en" sz="1400" spc="-1" strike="noStrike">
                <a:solidFill>
                  <a:srgbClr val="000000"/>
                </a:solidFill>
                <a:latin typeface="Roboto"/>
                <a:ea typeface="Roboto"/>
              </a:rPr>
              <a:t>      </a:t>
            </a:r>
            <a:r>
              <a:rPr b="0" lang="en" sz="1300" spc="-1" strike="noStrike">
                <a:solidFill>
                  <a:srgbClr val="000000"/>
                </a:solidFill>
                <a:latin typeface="Roboto"/>
                <a:ea typeface="Roboto"/>
              </a:rPr>
              <a:t>(PopularUsedCars.java)</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Navigate to </a:t>
            </a:r>
            <a:r>
              <a:rPr b="0" lang="en" sz="1300" spc="-1" strike="noStrike" u="sng">
                <a:solidFill>
                  <a:srgbClr val="f06292"/>
                </a:solidFill>
                <a:uFillTx/>
                <a:latin typeface="Microsoft YaHei Light"/>
                <a:ea typeface="Microsoft YaHei Light"/>
                <a:hlinkClick r:id="rId2"/>
              </a:rPr>
              <a:t>www.zigwheels.com</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Hover on Used Cars &amp; click on Find Used Cars</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Select Location</a:t>
            </a:r>
            <a:endParaRPr b="0" lang="en-IN" sz="1300" spc="-1" strike="noStrike">
              <a:latin typeface="Arial"/>
            </a:endParaRPr>
          </a:p>
          <a:p>
            <a:pPr lvl="1" marL="914400" indent="-310680">
              <a:lnSpc>
                <a:spcPct val="100000"/>
              </a:lnSpc>
              <a:buClr>
                <a:srgbClr val="000000"/>
              </a:buClr>
              <a:buFont typeface="Roboto"/>
              <a:buAutoNum type="arabicPeriod"/>
              <a:tabLst>
                <a:tab algn="l" pos="0"/>
              </a:tabLst>
            </a:pPr>
            <a:r>
              <a:rPr b="0" lang="en" sz="1300" spc="-1" strike="noStrike">
                <a:solidFill>
                  <a:srgbClr val="000000"/>
                </a:solidFill>
                <a:latin typeface="Microsoft YaHei Light"/>
                <a:ea typeface="Microsoft YaHei Light"/>
              </a:rPr>
              <a:t>Print List of Popular Models</a:t>
            </a:r>
            <a:endParaRPr b="0" lang="en-IN" sz="1300" spc="-1" strike="noStrike">
              <a:latin typeface="Arial"/>
            </a:endParaRPr>
          </a:p>
          <a:p>
            <a:pPr marL="457200">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p:txBody>
      </p:sp>
      <p:sp>
        <p:nvSpPr>
          <p:cNvPr id="139" name="CustomShape 2"/>
          <p:cNvSpPr/>
          <p:nvPr/>
        </p:nvSpPr>
        <p:spPr>
          <a:xfrm>
            <a:off x="407160" y="214200"/>
            <a:ext cx="7414920" cy="8143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Automation Steps:</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364320" y="1275120"/>
            <a:ext cx="8004240" cy="3685680"/>
          </a:xfrm>
          <a:prstGeom prst="rect">
            <a:avLst/>
          </a:prstGeom>
          <a:noFill/>
          <a:ln w="0">
            <a:noFill/>
          </a:ln>
        </p:spPr>
        <p:style>
          <a:lnRef idx="0"/>
          <a:fillRef idx="0"/>
          <a:effectRef idx="0"/>
          <a:fontRef idx="minor"/>
        </p:style>
        <p:txBody>
          <a:bodyPr tIns="91440" bIns="91440">
            <a:noAutofit/>
          </a:bodyPr>
          <a:p>
            <a:pPr marL="343080" indent="-342720">
              <a:lnSpc>
                <a:spcPct val="100000"/>
              </a:lnSpc>
              <a:buClr>
                <a:srgbClr val="000000"/>
              </a:buClr>
              <a:buFont typeface="Arial"/>
              <a:buAutoNum type="arabicPeriod" startAt="3"/>
            </a:pPr>
            <a:r>
              <a:rPr b="0" lang="en" sz="1400" spc="-1" strike="noStrike">
                <a:solidFill>
                  <a:srgbClr val="000000"/>
                </a:solidFill>
                <a:latin typeface="Microsoft YaHei Light"/>
                <a:ea typeface="Microsoft YaHei Light"/>
              </a:rPr>
              <a:t>Display "Upcoming" bikes details like bike name, price and expected launch date in India,</a:t>
            </a:r>
            <a:endParaRPr b="0" lang="en-IN" sz="1400" spc="-1" strike="noStrike">
              <a:latin typeface="Arial"/>
            </a:endParaRPr>
          </a:p>
          <a:p>
            <a:pPr>
              <a:lnSpc>
                <a:spcPct val="100000"/>
              </a:lnSpc>
            </a:pPr>
            <a:r>
              <a:rPr b="0" lang="en" sz="1400" spc="-1" strike="noStrike">
                <a:solidFill>
                  <a:srgbClr val="000000"/>
                </a:solidFill>
                <a:latin typeface="Microsoft YaHei Light"/>
                <a:ea typeface="Microsoft YaHei Light"/>
              </a:rPr>
              <a:t>       </a:t>
            </a:r>
            <a:r>
              <a:rPr b="0" lang="en" sz="1400" spc="-1" strike="noStrike">
                <a:solidFill>
                  <a:srgbClr val="000000"/>
                </a:solidFill>
                <a:latin typeface="Microsoft YaHei Light"/>
                <a:ea typeface="Microsoft YaHei Light"/>
              </a:rPr>
              <a:t>for manufacturer 'Honda' &amp; Bike price should be less than 4 Lacs.</a:t>
            </a:r>
            <a:endParaRPr b="0" lang="en-IN" sz="1400" spc="-1" strike="noStrike">
              <a:latin typeface="Arial"/>
            </a:endParaRPr>
          </a:p>
          <a:p>
            <a:pPr>
              <a:lnSpc>
                <a:spcPct val="100000"/>
              </a:lnSpc>
            </a:pPr>
            <a:r>
              <a:rPr b="0" lang="en" sz="1300" spc="-1" strike="noStrike">
                <a:solidFill>
                  <a:srgbClr val="000000"/>
                </a:solidFill>
                <a:latin typeface="Microsoft YaHei Light"/>
                <a:ea typeface="Microsoft YaHei Light"/>
              </a:rPr>
              <a:t>       </a:t>
            </a:r>
            <a:r>
              <a:rPr b="0" lang="en" sz="1300" spc="-1" strike="noStrike">
                <a:solidFill>
                  <a:srgbClr val="000000"/>
                </a:solidFill>
                <a:latin typeface="Roboto"/>
                <a:ea typeface="Roboto"/>
              </a:rPr>
              <a:t>(UpcomingBikes.java)</a:t>
            </a:r>
            <a:endParaRPr b="0" lang="en-IN" sz="1300" spc="-1" strike="noStrike">
              <a:latin typeface="Arial"/>
            </a:endParaRPr>
          </a:p>
          <a:p>
            <a:pPr>
              <a:lnSpc>
                <a:spcPct val="100000"/>
              </a:lnSpc>
              <a:tabLst>
                <a:tab algn="l" pos="0"/>
              </a:tabLst>
            </a:pPr>
            <a:r>
              <a:rPr b="0" lang="en" sz="1300" spc="-1" strike="noStrike">
                <a:solidFill>
                  <a:srgbClr val="000000"/>
                </a:solidFill>
                <a:latin typeface="Microsoft YaHei Light"/>
                <a:ea typeface="Microsoft YaHei Light"/>
              </a:rPr>
              <a:t>1.    Hover on New Bikes &amp; click on Upcoming Bikes</a:t>
            </a:r>
            <a:endParaRPr b="0" lang="en-IN" sz="1300" spc="-1" strike="noStrike">
              <a:latin typeface="Arial"/>
            </a:endParaRPr>
          </a:p>
          <a:p>
            <a:pPr>
              <a:lnSpc>
                <a:spcPct val="100000"/>
              </a:lnSpc>
              <a:tabLst>
                <a:tab algn="l" pos="0"/>
              </a:tabLst>
            </a:pPr>
            <a:r>
              <a:rPr b="0" lang="en" sz="1300" spc="-1" strike="noStrike">
                <a:solidFill>
                  <a:srgbClr val="000000"/>
                </a:solidFill>
                <a:latin typeface="Microsoft YaHei Light"/>
                <a:ea typeface="Microsoft YaHei Light"/>
              </a:rPr>
              <a:t>2.    Select Honda Models</a:t>
            </a:r>
            <a:endParaRPr b="0" lang="en-IN" sz="1300" spc="-1" strike="noStrike">
              <a:latin typeface="Arial"/>
            </a:endParaRPr>
          </a:p>
          <a:p>
            <a:pPr>
              <a:lnSpc>
                <a:spcPct val="100000"/>
              </a:lnSpc>
              <a:tabLst>
                <a:tab algn="l" pos="0"/>
              </a:tabLst>
            </a:pPr>
            <a:r>
              <a:rPr b="0" lang="en" sz="1300" spc="-1" strike="noStrike">
                <a:solidFill>
                  <a:srgbClr val="000000"/>
                </a:solidFill>
                <a:latin typeface="Microsoft YaHei Light"/>
                <a:ea typeface="Microsoft YaHei Light"/>
              </a:rPr>
              <a:t>3.    Print Details of upcoming Honda Bikes under 4 lacs</a:t>
            </a: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marL="457200">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a:p>
            <a:pPr>
              <a:lnSpc>
                <a:spcPct val="100000"/>
              </a:lnSpc>
              <a:tabLst>
                <a:tab algn="l" pos="0"/>
              </a:tabLst>
            </a:pPr>
            <a:endParaRPr b="0" lang="en-IN" sz="1300" spc="-1" strike="noStrike">
              <a:latin typeface="Arial"/>
            </a:endParaRPr>
          </a:p>
        </p:txBody>
      </p:sp>
      <p:sp>
        <p:nvSpPr>
          <p:cNvPr id="141" name="CustomShape 2"/>
          <p:cNvSpPr/>
          <p:nvPr/>
        </p:nvSpPr>
        <p:spPr>
          <a:xfrm>
            <a:off x="407160" y="214200"/>
            <a:ext cx="7414920" cy="8143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3000" spc="-1" strike="noStrike" u="sng">
                <a:solidFill>
                  <a:srgbClr val="2a3990"/>
                </a:solidFill>
                <a:uFillTx/>
                <a:latin typeface="Roboto"/>
                <a:ea typeface="Roboto"/>
              </a:rPr>
              <a:t>Automation Steps:</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i="1" lang="en" sz="3000" spc="-1" strike="noStrike" u="sng">
                <a:solidFill>
                  <a:srgbClr val="2a3990"/>
                </a:solidFill>
                <a:uFillTx/>
                <a:latin typeface="Roboto"/>
                <a:ea typeface="Roboto"/>
              </a:rPr>
              <a:t> </a:t>
            </a:r>
            <a:r>
              <a:rPr b="0" i="1" lang="en" sz="3000" spc="-1" strike="noStrike" u="sng">
                <a:solidFill>
                  <a:srgbClr val="2a3990"/>
                </a:solidFill>
                <a:uFillTx/>
                <a:latin typeface="Roboto"/>
                <a:ea typeface="Roboto"/>
              </a:rPr>
              <a:t>Google Sign In</a:t>
            </a:r>
            <a:endParaRPr b="0" lang="en-IN" sz="3000" spc="-1" strike="noStrike">
              <a:solidFill>
                <a:srgbClr val="000000"/>
              </a:solidFill>
              <a:latin typeface="Arial"/>
            </a:endParaRPr>
          </a:p>
        </p:txBody>
      </p:sp>
      <p:pic>
        <p:nvPicPr>
          <p:cNvPr id="143" name="Google Shape;109;p17" descr=""/>
          <p:cNvPicPr/>
          <p:nvPr/>
        </p:nvPicPr>
        <p:blipFill>
          <a:blip r:embed="rId1"/>
          <a:srcRect l="17575" t="12283" r="0" b="15643"/>
          <a:stretch/>
        </p:blipFill>
        <p:spPr>
          <a:xfrm>
            <a:off x="311760" y="1639440"/>
            <a:ext cx="4160880" cy="2046240"/>
          </a:xfrm>
          <a:prstGeom prst="rect">
            <a:avLst/>
          </a:prstGeom>
          <a:ln w="0">
            <a:noFill/>
          </a:ln>
        </p:spPr>
      </p:pic>
      <p:pic>
        <p:nvPicPr>
          <p:cNvPr id="144" name="Google Shape;110;p17" descr=""/>
          <p:cNvPicPr/>
          <p:nvPr/>
        </p:nvPicPr>
        <p:blipFill>
          <a:blip r:embed="rId2"/>
          <a:srcRect l="29543" t="19108" r="28986" b="8465"/>
          <a:stretch/>
        </p:blipFill>
        <p:spPr>
          <a:xfrm>
            <a:off x="4854240" y="857160"/>
            <a:ext cx="2979360" cy="29264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i="1" lang="en" sz="3000" spc="-1" strike="noStrike" u="sng">
                <a:solidFill>
                  <a:srgbClr val="2a3990"/>
                </a:solidFill>
                <a:uFillTx/>
                <a:latin typeface="Roboto"/>
                <a:ea typeface="Roboto"/>
              </a:rPr>
              <a:t>Popular Used Cars</a:t>
            </a:r>
            <a:endParaRPr b="0" lang="en-IN" sz="3000" spc="-1" strike="noStrike">
              <a:solidFill>
                <a:srgbClr val="000000"/>
              </a:solidFill>
              <a:latin typeface="Arial"/>
            </a:endParaRPr>
          </a:p>
        </p:txBody>
      </p:sp>
      <p:pic>
        <p:nvPicPr>
          <p:cNvPr id="146" name="Google Shape;116;p18" descr=""/>
          <p:cNvPicPr/>
          <p:nvPr/>
        </p:nvPicPr>
        <p:blipFill>
          <a:blip r:embed="rId1"/>
          <a:srcRect l="7134" t="12290" r="0" b="7087"/>
          <a:stretch/>
        </p:blipFill>
        <p:spPr>
          <a:xfrm>
            <a:off x="311760" y="1044720"/>
            <a:ext cx="5286240" cy="30535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Google Shape;121;p19" descr=""/>
          <p:cNvPicPr/>
          <p:nvPr/>
        </p:nvPicPr>
        <p:blipFill>
          <a:blip r:embed="rId1"/>
          <a:srcRect l="7589" t="12710" r="8577" b="9788"/>
          <a:stretch/>
        </p:blipFill>
        <p:spPr>
          <a:xfrm>
            <a:off x="278640" y="289440"/>
            <a:ext cx="4500360" cy="2176560"/>
          </a:xfrm>
          <a:prstGeom prst="rect">
            <a:avLst/>
          </a:prstGeom>
          <a:ln w="0">
            <a:noFill/>
          </a:ln>
        </p:spPr>
      </p:pic>
      <p:pic>
        <p:nvPicPr>
          <p:cNvPr id="148" name="Google Shape;122;p19" descr=""/>
          <p:cNvPicPr/>
          <p:nvPr/>
        </p:nvPicPr>
        <p:blipFill>
          <a:blip r:embed="rId2"/>
          <a:srcRect l="7717" t="11738" r="8695" b="11244"/>
          <a:stretch/>
        </p:blipFill>
        <p:spPr>
          <a:xfrm>
            <a:off x="278640" y="2466000"/>
            <a:ext cx="4607280" cy="23878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311760" y="410040"/>
            <a:ext cx="8520120" cy="607320"/>
          </a:xfrm>
          <a:prstGeom prst="rect">
            <a:avLst/>
          </a:prstGeom>
          <a:noFill/>
          <a:ln w="0">
            <a:noFill/>
          </a:ln>
        </p:spPr>
        <p:txBody>
          <a:bodyPr tIns="91440" bIns="91440">
            <a:noAutofit/>
          </a:bodyPr>
          <a:p>
            <a:pPr>
              <a:lnSpc>
                <a:spcPct val="100000"/>
              </a:lnSpc>
              <a:tabLst>
                <a:tab algn="l" pos="0"/>
              </a:tabLst>
            </a:pPr>
            <a:r>
              <a:rPr b="0" i="1" lang="en" sz="3000" spc="-1" strike="noStrike" u="sng">
                <a:solidFill>
                  <a:srgbClr val="2a3990"/>
                </a:solidFill>
                <a:uFillTx/>
                <a:latin typeface="Roboto"/>
                <a:ea typeface="Roboto"/>
              </a:rPr>
              <a:t>Upcoming Bikes</a:t>
            </a:r>
            <a:endParaRPr b="0" lang="en-IN" sz="3000" spc="-1" strike="noStrike">
              <a:solidFill>
                <a:srgbClr val="000000"/>
              </a:solidFill>
              <a:latin typeface="Arial"/>
            </a:endParaRPr>
          </a:p>
        </p:txBody>
      </p:sp>
      <p:pic>
        <p:nvPicPr>
          <p:cNvPr id="150" name="Google Shape;128;p20" descr=""/>
          <p:cNvPicPr/>
          <p:nvPr/>
        </p:nvPicPr>
        <p:blipFill>
          <a:blip r:embed="rId1"/>
          <a:srcRect l="8805" t="12850" r="8539" b="5267"/>
          <a:stretch/>
        </p:blipFill>
        <p:spPr>
          <a:xfrm>
            <a:off x="311760" y="1135800"/>
            <a:ext cx="5614560" cy="31287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133;p21" descr=""/>
          <p:cNvPicPr/>
          <p:nvPr/>
        </p:nvPicPr>
        <p:blipFill>
          <a:blip r:embed="rId1"/>
          <a:srcRect l="7447" t="12798" r="8222" b="5484"/>
          <a:stretch/>
        </p:blipFill>
        <p:spPr>
          <a:xfrm>
            <a:off x="310680" y="985680"/>
            <a:ext cx="4187160" cy="2282040"/>
          </a:xfrm>
          <a:prstGeom prst="rect">
            <a:avLst/>
          </a:prstGeom>
          <a:ln w="0">
            <a:noFill/>
          </a:ln>
        </p:spPr>
      </p:pic>
      <p:pic>
        <p:nvPicPr>
          <p:cNvPr id="152" name="Google Shape;134;p21" descr=""/>
          <p:cNvPicPr/>
          <p:nvPr/>
        </p:nvPicPr>
        <p:blipFill>
          <a:blip r:embed="rId2"/>
          <a:srcRect l="7366" t="12126" r="9114" b="5347"/>
          <a:stretch/>
        </p:blipFill>
        <p:spPr>
          <a:xfrm>
            <a:off x="4572000" y="985680"/>
            <a:ext cx="4105800" cy="2282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TotalTime>
  <Application>LibreOffice/7.0.0.3$Windows_X86_64 LibreOffice_project/8061b3e9204bef6b321a21033174034a5e2ea88e</Application>
  <Words>890</Words>
  <Paragraphs>121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2020-11-11T09:14:42Z</dcterms:modified>
  <cp:revision>7</cp:revision>
  <dc:subject/>
  <dc:title>Hackathon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20</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